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8" r:id="rId3"/>
    <p:sldId id="259" r:id="rId4"/>
    <p:sldId id="260" r:id="rId5"/>
    <p:sldId id="296" r:id="rId6"/>
    <p:sldId id="266" r:id="rId7"/>
    <p:sldId id="261" r:id="rId8"/>
    <p:sldId id="298" r:id="rId9"/>
    <p:sldId id="301" r:id="rId10"/>
    <p:sldId id="262" r:id="rId11"/>
    <p:sldId id="263" r:id="rId12"/>
    <p:sldId id="302" r:id="rId13"/>
    <p:sldId id="264" r:id="rId14"/>
    <p:sldId id="303" r:id="rId15"/>
    <p:sldId id="267" r:id="rId16"/>
    <p:sldId id="304" r:id="rId17"/>
    <p:sldId id="265" r:id="rId18"/>
    <p:sldId id="305" r:id="rId19"/>
    <p:sldId id="268" r:id="rId20"/>
    <p:sldId id="300" r:id="rId21"/>
    <p:sldId id="306" r:id="rId22"/>
    <p:sldId id="307" r:id="rId23"/>
    <p:sldId id="269" r:id="rId24"/>
    <p:sldId id="271" r:id="rId25"/>
    <p:sldId id="270" r:id="rId26"/>
    <p:sldId id="272" r:id="rId27"/>
    <p:sldId id="273" r:id="rId28"/>
    <p:sldId id="274" r:id="rId29"/>
    <p:sldId id="275" r:id="rId30"/>
    <p:sldId id="280" r:id="rId31"/>
  </p:sldIdLst>
  <p:sldSz cx="9144000" cy="5143500" type="screen16x9"/>
  <p:notesSz cx="6858000" cy="9144000"/>
  <p:embeddedFontLst>
    <p:embeddedFont>
      <p:font typeface="Source Sans Pro" panose="020B0600000101010101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Roboto Slab" panose="020B0600000101010101" charset="0"/>
      <p:regular r:id="rId41"/>
      <p:bold r:id="rId42"/>
    </p:embeddedFont>
    <p:embeddedFont>
      <p:font typeface="맑은 고딕" panose="020B0503020000020004" pitchFamily="50" charset="-127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1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01FB10D-A61A-4DE4-8506-F670E7A89527}">
  <a:tblStyle styleId="{701FB10D-A61A-4DE4-8506-F670E7A8952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398DAF6-0271-4389-B3DC-BA433CC306D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31" autoAdjust="0"/>
  </p:normalViewPr>
  <p:slideViewPr>
    <p:cSldViewPr snapToGrid="0">
      <p:cViewPr varScale="1">
        <p:scale>
          <a:sx n="142" d="100"/>
          <a:sy n="142" d="100"/>
        </p:scale>
        <p:origin x="1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1453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fda085fb6_58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fda085fb6_58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4633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4369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1353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4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33" name="Google Shape;33;p4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36" name="Google Shape;36;p4"/>
          <p:cNvCxnSpPr>
            <a:endCxn id="34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37;p4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38;p4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/>
            </a:lvl1pPr>
            <a:lvl2pPr lvl="1" algn="ctr">
              <a:buNone/>
              <a:defRPr/>
            </a:lvl2pPr>
            <a:lvl3pPr lvl="2" algn="ctr">
              <a:buNone/>
              <a:defRPr/>
            </a:lvl3pPr>
            <a:lvl4pPr lvl="3" algn="ctr">
              <a:buNone/>
              <a:defRPr/>
            </a:lvl4pPr>
            <a:lvl5pPr lvl="4" algn="ctr">
              <a:buNone/>
              <a:defRPr/>
            </a:lvl5pPr>
            <a:lvl6pPr lvl="5" algn="ctr">
              <a:buNone/>
              <a:defRPr/>
            </a:lvl6pPr>
            <a:lvl7pPr lvl="6" algn="ctr">
              <a:buNone/>
              <a:defRPr/>
            </a:lvl7pPr>
            <a:lvl8pPr lvl="7" algn="ctr">
              <a:buNone/>
              <a:defRPr/>
            </a:lvl8pPr>
            <a:lvl9pPr lvl="8" algn="ctr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  <p:sldLayoutId id="2147483657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677458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This is </a:t>
            </a:r>
            <a:r>
              <a:rPr lang="en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Museum App-web</a:t>
            </a:r>
            <a:br>
              <a:rPr lang="en-US" dirty="0" smtClean="0"/>
            </a:br>
            <a:r>
              <a:rPr lang="en" dirty="0" smtClean="0"/>
              <a:t> presentation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/>
          <p:nvPr/>
        </p:nvSpPr>
        <p:spPr>
          <a:xfrm>
            <a:off x="5725650" y="909615"/>
            <a:ext cx="1875600" cy="18528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ctrTitle" idx="4294967295"/>
          </p:nvPr>
        </p:nvSpPr>
        <p:spPr>
          <a:xfrm>
            <a:off x="406225" y="501961"/>
            <a:ext cx="477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b="1" dirty="0" smtClean="0">
                <a:latin typeface="+mn-ea"/>
                <a:ea typeface="+mn-ea"/>
              </a:rPr>
              <a:t>박물관 소개</a:t>
            </a:r>
            <a:endParaRPr sz="6000" b="1" dirty="0">
              <a:latin typeface="+mn-ea"/>
              <a:ea typeface="+mn-ea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 flipH="1">
            <a:off x="6805299" y="540952"/>
            <a:ext cx="143700" cy="377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8"/>
          <p:cNvCxnSpPr/>
          <p:nvPr/>
        </p:nvCxnSpPr>
        <p:spPr>
          <a:xfrm flipH="1">
            <a:off x="7451750" y="1182125"/>
            <a:ext cx="337200" cy="131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" name="Google Shape;122;p18"/>
          <p:cNvCxnSpPr>
            <a:endCxn id="117" idx="6"/>
          </p:cNvCxnSpPr>
          <p:nvPr/>
        </p:nvCxnSpPr>
        <p:spPr>
          <a:xfrm rot="10800000">
            <a:off x="7601250" y="1836015"/>
            <a:ext cx="998100" cy="98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3" name="Google Shape;123;p18"/>
          <p:cNvSpPr/>
          <p:nvPr/>
        </p:nvSpPr>
        <p:spPr>
          <a:xfrm>
            <a:off x="5875408" y="1057537"/>
            <a:ext cx="1576200" cy="1556700"/>
          </a:xfrm>
          <a:prstGeom prst="ellipse">
            <a:avLst/>
          </a:prstGeom>
          <a:noFill/>
          <a:ln w="19050" cap="flat" cmpd="sng">
            <a:solidFill>
              <a:srgbClr val="CFD8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4" name="Google Shape;124;p18"/>
          <p:cNvGrpSpPr/>
          <p:nvPr/>
        </p:nvGrpSpPr>
        <p:grpSpPr>
          <a:xfrm>
            <a:off x="6224310" y="1351742"/>
            <a:ext cx="878284" cy="816182"/>
            <a:chOff x="5972700" y="2330200"/>
            <a:chExt cx="411625" cy="387275"/>
          </a:xfrm>
        </p:grpSpPr>
        <p:sp>
          <p:nvSpPr>
            <p:cNvPr id="125" name="Google Shape;125;p18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0091E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86747"/>
            <a:ext cx="8874125" cy="1925416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9148" y="4028661"/>
            <a:ext cx="8539586" cy="78350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2577548" y="2503171"/>
            <a:ext cx="0" cy="1527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4904217" y="2900017"/>
            <a:ext cx="563217" cy="3070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842052" y="2133228"/>
            <a:ext cx="21291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알맞은 컴포넌트 적용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>
            <a:spLocks noGrp="1"/>
          </p:cNvSpPr>
          <p:nvPr>
            <p:ph type="title"/>
          </p:nvPr>
        </p:nvSpPr>
        <p:spPr>
          <a:xfrm>
            <a:off x="686759" y="39426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800" dirty="0" smtClean="0">
                <a:latin typeface="+mn-ea"/>
                <a:ea typeface="+mn-ea"/>
              </a:rPr>
              <a:t>박물관 내역</a:t>
            </a:r>
            <a:endParaRPr sz="2800" dirty="0">
              <a:latin typeface="+mn-ea"/>
              <a:ea typeface="+mn-ea"/>
            </a:endParaRPr>
          </a:p>
        </p:txBody>
      </p:sp>
      <p:sp>
        <p:nvSpPr>
          <p:cNvPr id="135" name="Google Shape;135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" name="텍스트 개체 틀 1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ko-KR" altLang="en-US" dirty="0" smtClean="0"/>
              <a:t>사진</a:t>
            </a:r>
            <a:endParaRPr lang="en-US" altLang="ko-KR" dirty="0" smtClean="0"/>
          </a:p>
          <a:p>
            <a:r>
              <a:rPr lang="ko-KR" altLang="en-US" dirty="0" smtClean="0"/>
              <a:t>지도</a:t>
            </a:r>
            <a:endParaRPr lang="en-US" altLang="ko-KR" dirty="0" smtClean="0"/>
          </a:p>
          <a:p>
            <a:r>
              <a:rPr lang="ko-KR" altLang="en-US" dirty="0" smtClean="0"/>
              <a:t>정보 기입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위 내용은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저장하여 불러옴</a:t>
            </a:r>
            <a:r>
              <a:rPr lang="en-US" altLang="ko-KR" dirty="0" smtClean="0"/>
              <a:t>(DB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수정필요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02" y="1096860"/>
            <a:ext cx="4390250" cy="31705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202" y="319928"/>
            <a:ext cx="5860397" cy="278719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78" y="319928"/>
            <a:ext cx="2143125" cy="3562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06471" y="1122829"/>
            <a:ext cx="8435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DB </a:t>
            </a:r>
            <a:r>
              <a:rPr lang="ko-KR" altLang="en-US" dirty="0" smtClean="0"/>
              <a:t>적용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55899" y="212224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조건부</a:t>
            </a:r>
            <a:endParaRPr lang="ko-KR" altLang="en-US" dirty="0"/>
          </a:p>
        </p:txBody>
      </p:sp>
      <p:sp>
        <p:nvSpPr>
          <p:cNvPr id="10" name="왼쪽 화살표 9"/>
          <p:cNvSpPr/>
          <p:nvPr/>
        </p:nvSpPr>
        <p:spPr>
          <a:xfrm rot="913846">
            <a:off x="2361217" y="3468544"/>
            <a:ext cx="1086629" cy="5244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623982" y="3987053"/>
            <a:ext cx="3324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컴포넌트로 조건에 맞아 컴포넌트 </a:t>
            </a:r>
            <a:r>
              <a:rPr lang="en-US" altLang="ko-KR" dirty="0" smtClean="0"/>
              <a:t>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5866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dirty="0" smtClean="0">
                <a:latin typeface="+mn-ea"/>
                <a:ea typeface="+mn-ea"/>
              </a:rPr>
              <a:t>유물 검색 </a:t>
            </a:r>
            <a:r>
              <a:rPr lang="en-US" altLang="ko-KR" sz="2800" dirty="0" smtClean="0">
                <a:latin typeface="+mn-ea"/>
                <a:ea typeface="+mn-ea"/>
              </a:rPr>
              <a:t>– </a:t>
            </a:r>
            <a:r>
              <a:rPr lang="ko-KR" altLang="en-US" dirty="0" smtClean="0">
                <a:latin typeface="+mn-ea"/>
                <a:ea typeface="+mn-ea"/>
              </a:rPr>
              <a:t>조건부 </a:t>
            </a:r>
            <a:r>
              <a:rPr lang="en-US" altLang="ko-KR" dirty="0" smtClean="0">
                <a:latin typeface="+mn-ea"/>
                <a:ea typeface="+mn-ea"/>
              </a:rPr>
              <a:t>Read, </a:t>
            </a:r>
            <a:r>
              <a:rPr lang="ko-KR" altLang="en-US" dirty="0" smtClean="0">
                <a:latin typeface="+mn-ea"/>
                <a:ea typeface="+mn-ea"/>
              </a:rPr>
              <a:t>정보 확인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3"/>
          </p:nvPr>
        </p:nvSpPr>
        <p:spPr>
          <a:xfrm>
            <a:off x="6258934" y="113389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b="1" dirty="0" smtClean="0"/>
              <a:t>검색 내용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전체 보기의 경우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의 모든 정보 검색</a:t>
            </a:r>
            <a:endParaRPr lang="en-US" altLang="ko-KR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검색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상세 검색을 이용하면 각 조건에 맞는 유물만 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에서 </a:t>
            </a:r>
            <a:r>
              <a:rPr lang="en-US" altLang="ko-KR" dirty="0"/>
              <a:t>R</a:t>
            </a:r>
            <a:r>
              <a:rPr lang="en-US" altLang="ko-KR" dirty="0" smtClean="0"/>
              <a:t>ead.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" name="Google Shape;144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302446" y="1133890"/>
            <a:ext cx="2419800" cy="3725700"/>
          </a:xfrm>
        </p:spPr>
        <p:txBody>
          <a:bodyPr/>
          <a:lstStyle/>
          <a:p>
            <a:r>
              <a:rPr lang="ko-KR" altLang="en-US" sz="1600" dirty="0" smtClean="0"/>
              <a:t>조건부 검색</a:t>
            </a:r>
            <a:endParaRPr lang="en-US" altLang="ko-KR" sz="1600" dirty="0" smtClean="0"/>
          </a:p>
          <a:p>
            <a:r>
              <a:rPr lang="ko-KR" altLang="en-US" sz="1600" dirty="0" smtClean="0"/>
              <a:t>유물 명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또는 조건부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지역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소속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으로 조건에 부합하는 유물 </a:t>
            </a:r>
            <a:r>
              <a:rPr lang="en-US" altLang="ko-KR" sz="1600" dirty="0" smtClean="0"/>
              <a:t>Read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376" y="1477481"/>
            <a:ext cx="2453010" cy="21285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038" y="2726823"/>
            <a:ext cx="1984721" cy="69840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063" y="3486809"/>
            <a:ext cx="1935032" cy="8246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27" y="965194"/>
            <a:ext cx="3495956" cy="235062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4" y="3550776"/>
            <a:ext cx="3756432" cy="12997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542597" y="1559858"/>
            <a:ext cx="433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DB</a:t>
            </a:r>
            <a:r>
              <a:rPr lang="ko-KR" altLang="en-US" dirty="0" smtClean="0"/>
              <a:t>의 한 페이지 저장 용량 조절 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99597" y="2810434"/>
            <a:ext cx="433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대량의 정보 페이지 나누기 기능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99597" y="4046764"/>
            <a:ext cx="43373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Body</a:t>
            </a:r>
            <a:r>
              <a:rPr lang="ko-KR" altLang="en-US" dirty="0" smtClean="0"/>
              <a:t>에 페이지 이동 및 클릭 이벤트</a:t>
            </a:r>
            <a:endParaRPr lang="ko-KR" altLang="en-US" dirty="0"/>
          </a:p>
        </p:txBody>
      </p:sp>
      <p:sp>
        <p:nvSpPr>
          <p:cNvPr id="13" name="Google Shape;167;p23"/>
          <p:cNvSpPr txBox="1">
            <a:spLocks noGrp="1"/>
          </p:cNvSpPr>
          <p:nvPr>
            <p:ph type="title"/>
          </p:nvPr>
        </p:nvSpPr>
        <p:spPr>
          <a:xfrm>
            <a:off x="557550" y="14048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+mn-ea"/>
                <a:ea typeface="+mn-ea"/>
              </a:rPr>
              <a:t>DB</a:t>
            </a:r>
            <a:r>
              <a:rPr lang="ko-KR" altLang="en-US" sz="2400" dirty="0" smtClean="0">
                <a:latin typeface="+mn-ea"/>
                <a:ea typeface="+mn-ea"/>
              </a:rPr>
              <a:t>의 정보가 많을 경우 페이지 나누기</a:t>
            </a:r>
            <a:endParaRPr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3522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 smtClean="0">
                <a:latin typeface="+mn-ea"/>
                <a:ea typeface="+mn-ea"/>
              </a:rPr>
              <a:t>DB</a:t>
            </a:r>
            <a:r>
              <a:rPr lang="ko-KR" altLang="en-US" sz="2400" dirty="0" smtClean="0">
                <a:latin typeface="+mn-ea"/>
                <a:ea typeface="+mn-ea"/>
              </a:rPr>
              <a:t>에서 이미지 주소 및 내용을 받아 표시</a:t>
            </a:r>
            <a:endParaRPr sz="2400" dirty="0">
              <a:latin typeface="+mn-ea"/>
              <a:ea typeface="+mn-ea"/>
            </a:endParaRPr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1" y="1212573"/>
            <a:ext cx="2518295" cy="32730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503" y="1212573"/>
            <a:ext cx="2957390" cy="327308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240157" y="1212573"/>
            <a:ext cx="18309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전시회 및 </a:t>
            </a:r>
            <a:r>
              <a:rPr lang="en-US" altLang="ko-KR" dirty="0" smtClean="0"/>
              <a:t>EVENT</a:t>
            </a:r>
            <a:r>
              <a:rPr lang="ko-KR" altLang="en-US" dirty="0" smtClean="0"/>
              <a:t>도 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통해 </a:t>
            </a:r>
            <a:endParaRPr lang="en-US" altLang="ko-KR" dirty="0" smtClean="0"/>
          </a:p>
          <a:p>
            <a:r>
              <a:rPr lang="ko-KR" altLang="en-US" dirty="0" smtClean="0"/>
              <a:t>이미지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기간등</a:t>
            </a:r>
            <a:r>
              <a:rPr lang="ko-KR" altLang="en-US" dirty="0" smtClean="0"/>
              <a:t> 정보</a:t>
            </a:r>
            <a:endParaRPr lang="en-US" altLang="ko-KR" dirty="0" smtClean="0"/>
          </a:p>
          <a:p>
            <a:r>
              <a:rPr lang="en-US" altLang="ko-KR" dirty="0" smtClean="0"/>
              <a:t>Read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240157" y="2372062"/>
            <a:ext cx="21291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특이사항을 텍스트 또는 </a:t>
            </a:r>
            <a:endParaRPr lang="en-US" altLang="ko-KR" dirty="0" smtClean="0"/>
          </a:p>
          <a:p>
            <a:r>
              <a:rPr lang="ko-KR" altLang="en-US" dirty="0" smtClean="0"/>
              <a:t>반투명상태로 표시</a:t>
            </a:r>
            <a:endParaRPr lang="en-US" altLang="ko-KR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71" y="534522"/>
            <a:ext cx="4377524" cy="351976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118" y="534522"/>
            <a:ext cx="4143375" cy="18383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01171" y="1963271"/>
            <a:ext cx="1965511" cy="10488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386853" y="1519518"/>
            <a:ext cx="2783541" cy="1008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5177118" y="1364876"/>
            <a:ext cx="2830606" cy="24877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018865" y="2528047"/>
            <a:ext cx="3025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Svelte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store</a:t>
            </a:r>
            <a:r>
              <a:rPr lang="ko-KR" altLang="en-US" dirty="0" smtClean="0"/>
              <a:t>로 특정 번호</a:t>
            </a:r>
            <a:r>
              <a:rPr lang="en-US" altLang="ko-KR" dirty="0" smtClean="0"/>
              <a:t>(PK)</a:t>
            </a:r>
            <a:r>
              <a:rPr lang="ko-KR" altLang="en-US" dirty="0" smtClean="0"/>
              <a:t>저장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572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/>
          <p:nvPr/>
        </p:nvSpPr>
        <p:spPr>
          <a:xfrm>
            <a:off x="4738600" y="1668322"/>
            <a:ext cx="2877300" cy="28569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+mn-ea"/>
                <a:ea typeface="+mn-ea"/>
              </a:rPr>
              <a:t>DB</a:t>
            </a:r>
            <a:r>
              <a:rPr lang="ko-KR" altLang="en-US" dirty="0" smtClean="0">
                <a:latin typeface="+mn-ea"/>
                <a:ea typeface="+mn-ea"/>
              </a:rPr>
              <a:t>의 </a:t>
            </a:r>
            <a:r>
              <a:rPr lang="en-US" altLang="ko-KR" dirty="0" smtClean="0">
                <a:latin typeface="+mn-ea"/>
                <a:ea typeface="+mn-ea"/>
              </a:rPr>
              <a:t>PK</a:t>
            </a:r>
            <a:r>
              <a:rPr lang="ko-KR" altLang="en-US" dirty="0" smtClean="0">
                <a:latin typeface="+mn-ea"/>
                <a:ea typeface="+mn-ea"/>
              </a:rPr>
              <a:t>를 이용한 컴포넌트 </a:t>
            </a:r>
            <a:endParaRPr dirty="0">
              <a:latin typeface="+mn-ea"/>
              <a:ea typeface="+mn-ea"/>
            </a:endParaRPr>
          </a:p>
        </p:txBody>
      </p:sp>
      <p:sp>
        <p:nvSpPr>
          <p:cNvPr id="151" name="Google Shape;151;p21"/>
          <p:cNvSpPr txBox="1">
            <a:spLocks noGrp="1"/>
          </p:cNvSpPr>
          <p:nvPr>
            <p:ph type="body" idx="1"/>
          </p:nvPr>
        </p:nvSpPr>
        <p:spPr>
          <a:xfrm>
            <a:off x="786150" y="1504950"/>
            <a:ext cx="3651000" cy="22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전시회</a:t>
            </a:r>
            <a:r>
              <a:rPr lang="en-US" altLang="ko-KR" dirty="0" smtClean="0"/>
              <a:t>, EVENT </a:t>
            </a:r>
            <a:r>
              <a:rPr lang="ko-KR" altLang="en-US" dirty="0" smtClean="0"/>
              <a:t>이미지 선택 시 정보의 보다 자세한 내용을 볼 수 있는</a:t>
            </a:r>
            <a:endParaRPr lang="en-US" altLang="ko-KR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dirty="0" smtClean="0"/>
              <a:t>컴포넌트 가 활성</a:t>
            </a:r>
            <a:endParaRPr dirty="0"/>
          </a:p>
        </p:txBody>
      </p:sp>
      <p:cxnSp>
        <p:nvCxnSpPr>
          <p:cNvPr id="153" name="Google Shape;153;p21"/>
          <p:cNvCxnSpPr/>
          <p:nvPr/>
        </p:nvCxnSpPr>
        <p:spPr>
          <a:xfrm rot="10800000" flipH="1">
            <a:off x="6793191" y="367851"/>
            <a:ext cx="638700" cy="141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4" name="Google Shape;154;p21"/>
          <p:cNvCxnSpPr/>
          <p:nvPr/>
        </p:nvCxnSpPr>
        <p:spPr>
          <a:xfrm rot="10800000" flipH="1">
            <a:off x="7194765" y="1515796"/>
            <a:ext cx="1377600" cy="570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1"/>
          <p:cNvCxnSpPr/>
          <p:nvPr/>
        </p:nvCxnSpPr>
        <p:spPr>
          <a:xfrm rot="10800000" flipH="1">
            <a:off x="7068779" y="1169826"/>
            <a:ext cx="716400" cy="806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9529" y="1363062"/>
            <a:ext cx="3784855" cy="308754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6793191" y="1722783"/>
            <a:ext cx="575018" cy="25314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0"/>
          </p:cNvCxnSpPr>
          <p:nvPr/>
        </p:nvCxnSpPr>
        <p:spPr>
          <a:xfrm flipH="1" flipV="1">
            <a:off x="5867232" y="1095209"/>
            <a:ext cx="1213468" cy="627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4819509" y="848309"/>
            <a:ext cx="20954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 smtClean="0"/>
              <a:t>자세히보기</a:t>
            </a:r>
            <a:r>
              <a:rPr lang="ko-KR" altLang="en-US" sz="1100" dirty="0" smtClean="0"/>
              <a:t> 컴포넌트 </a:t>
            </a:r>
            <a:r>
              <a:rPr lang="ko-KR" altLang="en-US" sz="1100" dirty="0" err="1" smtClean="0"/>
              <a:t>닫기버튼</a:t>
            </a:r>
            <a:endParaRPr lang="ko-KR" altLang="en-US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>
            <a:spLocks noGrp="1"/>
          </p:cNvSpPr>
          <p:nvPr>
            <p:ph type="title"/>
          </p:nvPr>
        </p:nvSpPr>
        <p:spPr>
          <a:xfrm>
            <a:off x="484094" y="16818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Event, Exhibition </a:t>
            </a:r>
            <a:r>
              <a:rPr lang="en-US" dirty="0" smtClean="0"/>
              <a:t>PK</a:t>
            </a:r>
            <a:r>
              <a:rPr lang="ko-KR" altLang="en-US" dirty="0" smtClean="0"/>
              <a:t> 읽어 </a:t>
            </a:r>
            <a:r>
              <a:rPr lang="en-US" altLang="ko-KR" dirty="0" smtClean="0"/>
              <a:t>Read</a:t>
            </a:r>
            <a:r>
              <a:rPr lang="ko-KR" altLang="en-US" dirty="0" smtClean="0"/>
              <a:t>하기</a:t>
            </a:r>
            <a:endParaRPr dirty="0"/>
          </a:p>
        </p:txBody>
      </p:sp>
      <p:sp>
        <p:nvSpPr>
          <p:cNvPr id="171" name="Google Shape;171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61" y="1120914"/>
            <a:ext cx="3693739" cy="36289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23582" y="1680882"/>
            <a:ext cx="2030506" cy="23532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2454088" y="1717861"/>
            <a:ext cx="2440641" cy="161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004047" y="1644654"/>
            <a:ext cx="3712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Exhibition </a:t>
            </a:r>
            <a:r>
              <a:rPr lang="ko-KR" altLang="en-US" dirty="0" err="1" smtClean="0"/>
              <a:t>컴포넌트서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store</a:t>
            </a:r>
            <a:r>
              <a:rPr lang="ko-KR" altLang="en-US" dirty="0" smtClean="0"/>
              <a:t>한 내용 가져오기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84094" y="4007224"/>
            <a:ext cx="1297641" cy="1411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1801906" y="3314700"/>
            <a:ext cx="2689412" cy="7664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19065" y="3247465"/>
            <a:ext cx="3137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가져온 번호로 </a:t>
            </a:r>
            <a:r>
              <a:rPr lang="en-US" altLang="ko-KR" dirty="0" smtClean="0"/>
              <a:t>PK</a:t>
            </a:r>
            <a:r>
              <a:rPr lang="ko-KR" altLang="en-US" dirty="0" smtClean="0"/>
              <a:t>찾아 내용 가져오기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485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75333" y="22198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smtClean="0"/>
              <a:t>게시판 </a:t>
            </a:r>
            <a:endParaRPr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1928808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755" y="1338469"/>
            <a:ext cx="5625030" cy="3458499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001078" y="2153478"/>
            <a:ext cx="245165" cy="2339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화살표 연결선 5"/>
          <p:cNvCxnSpPr>
            <a:stCxn id="4" idx="1"/>
          </p:cNvCxnSpPr>
          <p:nvPr/>
        </p:nvCxnSpPr>
        <p:spPr>
          <a:xfrm flipH="1" flipV="1">
            <a:off x="1384852" y="3167270"/>
            <a:ext cx="616226" cy="155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2557757"/>
            <a:ext cx="177003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 제외 최신 글을</a:t>
            </a:r>
            <a:endParaRPr lang="en-US" altLang="ko-KR" dirty="0" smtClean="0"/>
          </a:p>
          <a:p>
            <a:r>
              <a:rPr lang="ko-KR" altLang="en-US" dirty="0" smtClean="0"/>
              <a:t>가장 위로 배치</a:t>
            </a:r>
            <a:endParaRPr lang="en-US" altLang="ko-KR" dirty="0"/>
          </a:p>
          <a:p>
            <a:r>
              <a:rPr lang="ko-KR" altLang="en-US" dirty="0" smtClean="0"/>
              <a:t>글 개수 확인</a:t>
            </a:r>
            <a:endParaRPr lang="en-US" altLang="ko-KR" dirty="0" smtClean="0"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7341704" y="1709530"/>
            <a:ext cx="490331" cy="110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7129670" y="2153478"/>
            <a:ext cx="231913" cy="2339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702504" y="1582168"/>
            <a:ext cx="13115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조회수 카운트</a:t>
            </a:r>
            <a:endParaRPr lang="en-US" altLang="ko-KR" dirty="0" smtClean="0"/>
          </a:p>
          <a:p>
            <a:r>
              <a:rPr lang="en-US" altLang="ko-KR" dirty="0" smtClean="0"/>
              <a:t>(DB</a:t>
            </a:r>
            <a:r>
              <a:rPr lang="ko-KR" altLang="en-US" dirty="0" smtClean="0"/>
              <a:t>자동 연결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942667" y="1781387"/>
            <a:ext cx="501226" cy="25738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963806" y="4511215"/>
            <a:ext cx="820034" cy="20055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H="1" flipV="1">
            <a:off x="6746240" y="1346645"/>
            <a:ext cx="291253" cy="434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047665" y="963122"/>
            <a:ext cx="15392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Create </a:t>
            </a:r>
            <a:r>
              <a:rPr lang="ko-KR" altLang="en-US" dirty="0" smtClean="0"/>
              <a:t>기능 부여</a:t>
            </a:r>
            <a:endParaRPr lang="ko-KR" altLang="en-US" dirty="0"/>
          </a:p>
        </p:txBody>
      </p:sp>
      <p:cxnSp>
        <p:nvCxnSpPr>
          <p:cNvPr id="19" name="직선 화살표 연결선 18"/>
          <p:cNvCxnSpPr>
            <a:stCxn id="49" idx="1"/>
          </p:cNvCxnSpPr>
          <p:nvPr/>
        </p:nvCxnSpPr>
        <p:spPr>
          <a:xfrm flipH="1" flipV="1">
            <a:off x="1483360" y="4511215"/>
            <a:ext cx="480446" cy="10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-27378" y="4188545"/>
            <a:ext cx="17203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특정 개수 넘어가면</a:t>
            </a:r>
            <a:endParaRPr lang="en-US" altLang="ko-KR" dirty="0" smtClean="0"/>
          </a:p>
          <a:p>
            <a:r>
              <a:rPr lang="ko-KR" altLang="en-US" dirty="0" smtClean="0"/>
              <a:t> 페이지 자동생성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ctrTitle" idx="4294967295"/>
          </p:nvPr>
        </p:nvSpPr>
        <p:spPr>
          <a:xfrm>
            <a:off x="1637500" y="592744"/>
            <a:ext cx="5642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Hello!</a:t>
            </a:r>
            <a:endParaRPr sz="6000" b="1"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13"/>
            <a:ext cx="564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 smtClean="0"/>
              <a:t>Today Project</a:t>
            </a:r>
            <a:endParaRPr sz="3600" b="1" dirty="0"/>
          </a:p>
        </p:txBody>
      </p:sp>
      <p:sp>
        <p:nvSpPr>
          <p:cNvPr id="87" name="Google Shape;87;p14"/>
          <p:cNvSpPr txBox="1">
            <a:spLocks noGrp="1"/>
          </p:cNvSpPr>
          <p:nvPr>
            <p:ph type="body" idx="4294967295"/>
          </p:nvPr>
        </p:nvSpPr>
        <p:spPr>
          <a:xfrm>
            <a:off x="1338470" y="2388200"/>
            <a:ext cx="734833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600" dirty="0" smtClean="0"/>
              <a:t> </a:t>
            </a:r>
            <a:r>
              <a:rPr lang="ko-KR" altLang="en-US" sz="2600" dirty="0" smtClean="0"/>
              <a:t>국내에 위치한 국립 박물관의</a:t>
            </a:r>
            <a:endParaRPr lang="en-US" altLang="ko-KR" sz="2600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2600" dirty="0" smtClean="0"/>
              <a:t> 전시회 및 이벤트 종합 정보</a:t>
            </a:r>
            <a:r>
              <a:rPr lang="en-US" altLang="ko-KR" sz="2600" dirty="0" smtClean="0"/>
              <a:t>APP</a:t>
            </a:r>
            <a:r>
              <a:rPr lang="ko-KR" altLang="en-US" sz="2600" dirty="0" smtClean="0"/>
              <a:t>개발</a:t>
            </a:r>
            <a:endParaRPr lang="en-US" altLang="ko-KR" sz="2600" dirty="0" smtClean="0"/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FontTx/>
              <a:buChar char="-"/>
            </a:pPr>
            <a:r>
              <a:rPr lang="en-US" sz="1800" dirty="0" smtClean="0"/>
              <a:t>Spring, </a:t>
            </a:r>
            <a:r>
              <a:rPr lang="en-US" sz="1800" dirty="0" err="1" smtClean="0"/>
              <a:t>Mysql</a:t>
            </a:r>
            <a:r>
              <a:rPr lang="en-US" sz="1800" dirty="0" smtClean="0"/>
              <a:t>, Svelte, Html </a:t>
            </a:r>
            <a:r>
              <a:rPr lang="ko-KR" altLang="en-US" sz="1800" dirty="0" smtClean="0"/>
              <a:t>로 구현</a:t>
            </a:r>
            <a:r>
              <a:rPr lang="en-US" sz="1800" dirty="0" smtClean="0"/>
              <a:t> </a:t>
            </a:r>
            <a:endParaRPr sz="1800" dirty="0"/>
          </a:p>
        </p:txBody>
      </p:sp>
      <p:cxnSp>
        <p:nvCxnSpPr>
          <p:cNvPr id="89" name="Google Shape;89;p14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0" name="Google Shape;90;p14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" name="Google Shape;91;p14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" name="Google Shape;92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375333" y="221981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 smtClean="0"/>
              <a:t>게시내용</a:t>
            </a:r>
            <a:r>
              <a:rPr lang="ko-KR" altLang="en-US" dirty="0" smtClean="0"/>
              <a:t> 확인 및 글쓰기 </a:t>
            </a:r>
            <a:endParaRPr dirty="0"/>
          </a:p>
        </p:txBody>
      </p:sp>
      <p:sp>
        <p:nvSpPr>
          <p:cNvPr id="206" name="Google Shape;206;p24"/>
          <p:cNvSpPr/>
          <p:nvPr/>
        </p:nvSpPr>
        <p:spPr>
          <a:xfrm>
            <a:off x="0" y="1928808"/>
            <a:ext cx="9144000" cy="3214800"/>
          </a:xfrm>
          <a:prstGeom prst="rect">
            <a:avLst/>
          </a:prstGeom>
          <a:solidFill>
            <a:srgbClr val="0091EA">
              <a:alpha val="3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cxnSp>
        <p:nvCxnSpPr>
          <p:cNvPr id="11" name="직선 화살표 연결선 10"/>
          <p:cNvCxnSpPr/>
          <p:nvPr/>
        </p:nvCxnSpPr>
        <p:spPr>
          <a:xfrm flipV="1">
            <a:off x="7341704" y="1709530"/>
            <a:ext cx="490331" cy="11065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134" y="1440902"/>
            <a:ext cx="3772750" cy="296430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333" y="1700453"/>
            <a:ext cx="3385386" cy="279203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721013" y="4070773"/>
            <a:ext cx="1171787" cy="169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5940213" y="4152053"/>
            <a:ext cx="379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291229" y="4068557"/>
            <a:ext cx="1540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조건부 삭제 기능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75333" y="1977813"/>
            <a:ext cx="1988560" cy="2849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2386569" y="1412487"/>
            <a:ext cx="600471" cy="7211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946400" y="1225719"/>
            <a:ext cx="13612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기입 내용 저장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382527" y="3657600"/>
            <a:ext cx="369314" cy="1693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134984" y="3519157"/>
            <a:ext cx="16706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조건부 </a:t>
            </a:r>
            <a:r>
              <a:rPr lang="en-US" altLang="ko-KR" dirty="0" smtClean="0"/>
              <a:t>POST</a:t>
            </a:r>
            <a:r>
              <a:rPr lang="ko-KR" altLang="en-US" dirty="0" smtClean="0"/>
              <a:t> 기능</a:t>
            </a:r>
            <a:endParaRPr lang="ko-KR" altLang="en-US" dirty="0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751841" y="3749040"/>
            <a:ext cx="379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845544" y="2197981"/>
            <a:ext cx="285604" cy="1551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4797287" y="1709530"/>
            <a:ext cx="954156" cy="268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721012" y="2163799"/>
            <a:ext cx="2620689" cy="8382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612834" y="1953915"/>
            <a:ext cx="630357" cy="156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7341703" y="1895516"/>
            <a:ext cx="391821" cy="268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7977809" y="1841673"/>
            <a:ext cx="331304" cy="2682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/>
          <p:cNvCxnSpPr/>
          <p:nvPr/>
        </p:nvCxnSpPr>
        <p:spPr>
          <a:xfrm flipV="1">
            <a:off x="5652052" y="1000539"/>
            <a:ext cx="530087" cy="699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/>
          <p:nvPr/>
        </p:nvCxnSpPr>
        <p:spPr>
          <a:xfrm flipV="1">
            <a:off x="6219614" y="1033831"/>
            <a:ext cx="227568" cy="1126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30" idx="0"/>
          </p:cNvCxnSpPr>
          <p:nvPr/>
        </p:nvCxnSpPr>
        <p:spPr>
          <a:xfrm flipH="1" flipV="1">
            <a:off x="6525642" y="1045610"/>
            <a:ext cx="402371" cy="9083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H="1" flipV="1">
            <a:off x="6629398" y="1070717"/>
            <a:ext cx="892435" cy="80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 flipH="1" flipV="1">
            <a:off x="6818072" y="1070717"/>
            <a:ext cx="1159737" cy="76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951688" y="712024"/>
            <a:ext cx="1252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DB </a:t>
            </a:r>
            <a:r>
              <a:rPr lang="ko-KR" altLang="en-US" dirty="0" smtClean="0"/>
              <a:t>내용 호환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948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257" y="262751"/>
            <a:ext cx="2704820" cy="284043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16006" y="1021976"/>
            <a:ext cx="2138082" cy="437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559" y="151281"/>
            <a:ext cx="4143375" cy="183832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623981" y="1183341"/>
            <a:ext cx="3361765" cy="4370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5" idx="3"/>
          </p:cNvCxnSpPr>
          <p:nvPr/>
        </p:nvCxnSpPr>
        <p:spPr>
          <a:xfrm>
            <a:off x="2454088" y="1240491"/>
            <a:ext cx="1143000" cy="15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419" y="1739545"/>
            <a:ext cx="3224492" cy="289305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3953435" y="1682970"/>
            <a:ext cx="679077" cy="448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608419" y="2108780"/>
            <a:ext cx="1906681" cy="2511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66982" y="3381935"/>
            <a:ext cx="3065929" cy="10824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>
            <a:stCxn id="14" idx="1"/>
          </p:cNvCxnSpPr>
          <p:nvPr/>
        </p:nvCxnSpPr>
        <p:spPr>
          <a:xfrm flipH="1" flipV="1">
            <a:off x="3845859" y="2982468"/>
            <a:ext cx="921123" cy="940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132379" y="2403736"/>
            <a:ext cx="18998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게시판 내용 확인 시 </a:t>
            </a:r>
            <a:endParaRPr lang="en-US" altLang="ko-KR" dirty="0" smtClean="0"/>
          </a:p>
          <a:p>
            <a:r>
              <a:rPr lang="ko-KR" altLang="en-US" dirty="0" smtClean="0"/>
              <a:t>자동으로 조회수 증가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257" y="3550376"/>
            <a:ext cx="2125756" cy="878564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105725" y="397312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삭제</a:t>
            </a:r>
            <a:endParaRPr lang="en-US" altLang="ko-KR" dirty="0" smtClean="0"/>
          </a:p>
          <a:p>
            <a:r>
              <a:rPr lang="ko-KR" altLang="en-US" dirty="0" smtClean="0"/>
              <a:t>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49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83591" y="228600"/>
            <a:ext cx="3120221" cy="519902"/>
          </a:xfrm>
        </p:spPr>
        <p:txBody>
          <a:bodyPr/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작성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07" y="748502"/>
            <a:ext cx="7934317" cy="314344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16307" y="948018"/>
            <a:ext cx="1130105" cy="30255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>
            <a:stCxn id="5" idx="3"/>
          </p:cNvCxnSpPr>
          <p:nvPr/>
        </p:nvCxnSpPr>
        <p:spPr>
          <a:xfrm>
            <a:off x="1546412" y="1099297"/>
            <a:ext cx="793376" cy="16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339788" y="967351"/>
            <a:ext cx="370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공지 작성 불가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이용자 이름 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“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</a:rPr>
              <a:t>사용자</a:t>
            </a: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</a:rPr>
              <a:t>”</a:t>
            </a:r>
            <a:r>
              <a:rPr lang="ko-KR" altLang="en-US" dirty="0" smtClean="0"/>
              <a:t>로 고정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591671" y="2884394"/>
            <a:ext cx="1082488" cy="88078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>
            <a:off x="1674159" y="3324785"/>
            <a:ext cx="369542" cy="33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43701" y="3170896"/>
            <a:ext cx="15905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작성 후 내역 리셋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591670" y="1770478"/>
            <a:ext cx="7758953" cy="10328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043046" y="2820853"/>
            <a:ext cx="1850186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accent6">
                    <a:lumMod val="50000"/>
                  </a:schemeClr>
                </a:solidFill>
              </a:rPr>
              <a:t>CREATE</a:t>
            </a:r>
            <a:endParaRPr lang="ko-KR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01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Mall </a:t>
            </a:r>
            <a:r>
              <a:rPr lang="ko-KR" altLang="en-US" dirty="0" smtClean="0"/>
              <a:t>파트</a:t>
            </a:r>
            <a:endParaRPr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0180" y="1330789"/>
            <a:ext cx="4197670" cy="334142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128052" y="1643270"/>
            <a:ext cx="4229798" cy="3246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/>
          <p:cNvCxnSpPr>
            <a:stCxn id="3" idx="1"/>
          </p:cNvCxnSpPr>
          <p:nvPr/>
        </p:nvCxnSpPr>
        <p:spPr>
          <a:xfrm flipH="1" flipV="1">
            <a:off x="3438939" y="1775791"/>
            <a:ext cx="689113" cy="2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48139" y="1472121"/>
            <a:ext cx="24251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Wep</a:t>
            </a:r>
            <a:r>
              <a:rPr lang="ko-KR" altLang="en-US" dirty="0" smtClean="0"/>
              <a:t>사이즈에 따라 변경</a:t>
            </a:r>
            <a:endParaRPr lang="en-US" altLang="ko-KR" dirty="0" smtClean="0"/>
          </a:p>
          <a:p>
            <a:r>
              <a:rPr lang="ko-KR" altLang="en-US" dirty="0" smtClean="0"/>
              <a:t>각 </a:t>
            </a:r>
            <a:r>
              <a:rPr lang="ko-KR" altLang="en-US" dirty="0" err="1" smtClean="0"/>
              <a:t>텝에</a:t>
            </a:r>
            <a:r>
              <a:rPr lang="ko-KR" altLang="en-US" dirty="0" smtClean="0"/>
              <a:t> 맞는 조건부 검색</a:t>
            </a:r>
            <a:r>
              <a:rPr lang="en-US" altLang="ko-KR" dirty="0" smtClean="0"/>
              <a:t>(</a:t>
            </a:r>
            <a:r>
              <a:rPr lang="ko-KR" altLang="en-US" dirty="0" smtClean="0"/>
              <a:t>컴포넌트 이용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4174586" y="2038176"/>
            <a:ext cx="4229798" cy="263404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왼쪽 화살표 6"/>
          <p:cNvSpPr/>
          <p:nvPr/>
        </p:nvSpPr>
        <p:spPr>
          <a:xfrm>
            <a:off x="3438939" y="2723322"/>
            <a:ext cx="589722" cy="11926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98104" y="2639055"/>
            <a:ext cx="17203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스크롤로 정보 나열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>
            <a:spLocks noGrp="1"/>
          </p:cNvSpPr>
          <p:nvPr>
            <p:ph type="ctrTitle" idx="4294967295"/>
          </p:nvPr>
        </p:nvSpPr>
        <p:spPr>
          <a:xfrm>
            <a:off x="685800" y="2570629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 dirty="0" smtClean="0"/>
              <a:t>MANAGER</a:t>
            </a:r>
            <a:br>
              <a:rPr lang="en" sz="9600" b="1" dirty="0" smtClean="0"/>
            </a:br>
            <a:r>
              <a:rPr lang="en" sz="9600" b="1" dirty="0" smtClean="0"/>
              <a:t>APP</a:t>
            </a:r>
            <a:endParaRPr sz="9600" b="1" dirty="0"/>
          </a:p>
        </p:txBody>
      </p:sp>
      <p:sp>
        <p:nvSpPr>
          <p:cNvPr id="248" name="Google Shape;248;p27"/>
          <p:cNvSpPr txBox="1">
            <a:spLocks noGrp="1"/>
          </p:cNvSpPr>
          <p:nvPr>
            <p:ph type="subTitle" idx="4294967295"/>
          </p:nvPr>
        </p:nvSpPr>
        <p:spPr>
          <a:xfrm>
            <a:off x="685800" y="3674940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/>
              <a:t>DB </a:t>
            </a:r>
            <a:r>
              <a:rPr lang="ko-KR" altLang="en-US" dirty="0" smtClean="0"/>
              <a:t>직통 관리자 </a:t>
            </a:r>
            <a:r>
              <a:rPr lang="en-US" altLang="ko-KR" dirty="0" smtClean="0"/>
              <a:t>APP</a:t>
            </a:r>
            <a:endParaRPr dirty="0"/>
          </a:p>
        </p:txBody>
      </p:sp>
      <p:sp>
        <p:nvSpPr>
          <p:cNvPr id="249" name="Google Shape;249;p2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352" y="1146313"/>
            <a:ext cx="5330559" cy="21211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9253" y="3113600"/>
            <a:ext cx="4421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마다 각자의 컴포넌트를 이용해 </a:t>
            </a:r>
            <a:r>
              <a:rPr lang="en-US" altLang="ko-KR" dirty="0" smtClean="0"/>
              <a:t>CRUD </a:t>
            </a:r>
            <a:r>
              <a:rPr lang="ko-KR" altLang="en-US" dirty="0" smtClean="0"/>
              <a:t>가능 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8"/>
          <p:cNvSpPr txBox="1">
            <a:spLocks noGrp="1"/>
          </p:cNvSpPr>
          <p:nvPr>
            <p:ph type="title"/>
          </p:nvPr>
        </p:nvSpPr>
        <p:spPr>
          <a:xfrm>
            <a:off x="832684" y="17835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Manage App</a:t>
            </a:r>
            <a:endParaRPr dirty="0"/>
          </a:p>
        </p:txBody>
      </p:sp>
      <p:sp>
        <p:nvSpPr>
          <p:cNvPr id="256" name="Google Shape;256;p28"/>
          <p:cNvSpPr txBox="1"/>
          <p:nvPr/>
        </p:nvSpPr>
        <p:spPr>
          <a:xfrm>
            <a:off x="5032304" y="4185318"/>
            <a:ext cx="3027963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모든 글이 등록번호 역순으로</a:t>
            </a:r>
            <a:r>
              <a:rPr lang="en-US" altLang="ko-KR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</a:t>
            </a:r>
            <a:r>
              <a:rPr lang="ko-KR" altLang="en-US" sz="1200" i="1" dirty="0" err="1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최신글이</a:t>
            </a: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ko-KR" altLang="en-US" sz="1200" i="1" dirty="0" err="1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가장위로</a:t>
            </a:r>
            <a:r>
              <a:rPr lang="en-US" altLang="ko-KR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) </a:t>
            </a: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정</a:t>
            </a:r>
            <a:r>
              <a:rPr lang="ko-KR" altLang="en-US" sz="1200" i="1" dirty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렬</a:t>
            </a: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하여 관리자에서 는 조건없이 삭제 가능</a:t>
            </a:r>
            <a:endParaRPr sz="1200" i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02" y="1010720"/>
            <a:ext cx="3158400" cy="33128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2864" y="1140482"/>
            <a:ext cx="3364336" cy="2915074"/>
          </a:xfrm>
          <a:prstGeom prst="rect">
            <a:avLst/>
          </a:prstGeom>
        </p:spPr>
      </p:pic>
      <p:sp>
        <p:nvSpPr>
          <p:cNvPr id="10" name="Google Shape;256;p28"/>
          <p:cNvSpPr txBox="1"/>
          <p:nvPr/>
        </p:nvSpPr>
        <p:spPr>
          <a:xfrm>
            <a:off x="1914901" y="4269851"/>
            <a:ext cx="3027963" cy="6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이벤트</a:t>
            </a:r>
            <a:r>
              <a:rPr lang="en-US" altLang="ko-KR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전시회 등 모든 </a:t>
            </a:r>
            <a:r>
              <a:rPr lang="en-US" altLang="ko-KR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Table</a:t>
            </a:r>
            <a:r>
              <a:rPr lang="ko-KR" altLang="en-US" sz="1200" i="1" dirty="0" smtClean="0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에 자료 추가 가능</a:t>
            </a:r>
            <a:endParaRPr sz="1200" i="1" dirty="0">
              <a:solidFill>
                <a:srgbClr val="607D8B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62" y="671768"/>
            <a:ext cx="3371850" cy="7905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062" y="1575267"/>
            <a:ext cx="4525106" cy="178425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477" y="3518926"/>
            <a:ext cx="4823853" cy="1183668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3523129" y="921124"/>
            <a:ext cx="1397039" cy="3899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123331" y="962217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기본값 설정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123330" y="2058561"/>
            <a:ext cx="11817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변경 값 저장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1243853" y="1734670"/>
            <a:ext cx="558053" cy="14791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>
            <a:stCxn id="7" idx="3"/>
          </p:cNvCxnSpPr>
          <p:nvPr/>
        </p:nvCxnSpPr>
        <p:spPr>
          <a:xfrm>
            <a:off x="1801906" y="1808629"/>
            <a:ext cx="3502959" cy="1304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04865" y="2959105"/>
            <a:ext cx="1430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자동 설정</a:t>
            </a:r>
            <a:r>
              <a:rPr lang="en-US" altLang="ko-KR" dirty="0" smtClean="0"/>
              <a:t>(</a:t>
            </a:r>
            <a:r>
              <a:rPr lang="ko-KR" altLang="en-US" dirty="0" smtClean="0"/>
              <a:t>날짜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/>
          <p:nvPr/>
        </p:nvSpPr>
        <p:spPr>
          <a:xfrm>
            <a:off x="91762" y="1034685"/>
            <a:ext cx="1866600" cy="184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832684" y="163366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Router</a:t>
            </a:r>
            <a:endParaRPr dirty="0"/>
          </a:p>
        </p:txBody>
      </p:sp>
      <p:sp>
        <p:nvSpPr>
          <p:cNvPr id="276" name="Google Shape;276;p30"/>
          <p:cNvSpPr/>
          <p:nvPr/>
        </p:nvSpPr>
        <p:spPr>
          <a:xfrm>
            <a:off x="1184976" y="2692817"/>
            <a:ext cx="2002800" cy="1980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0"/>
          <p:cNvSpPr/>
          <p:nvPr/>
        </p:nvSpPr>
        <p:spPr>
          <a:xfrm>
            <a:off x="3382133" y="1108459"/>
            <a:ext cx="1767492" cy="177211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0" name="Google Shape;280;p30"/>
          <p:cNvCxnSpPr>
            <a:endCxn id="276" idx="1"/>
          </p:cNvCxnSpPr>
          <p:nvPr/>
        </p:nvCxnSpPr>
        <p:spPr>
          <a:xfrm>
            <a:off x="1454238" y="2729417"/>
            <a:ext cx="24041" cy="253452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" name="Google Shape;281;p30"/>
          <p:cNvCxnSpPr>
            <a:endCxn id="278" idx="3"/>
          </p:cNvCxnSpPr>
          <p:nvPr/>
        </p:nvCxnSpPr>
        <p:spPr>
          <a:xfrm flipV="1">
            <a:off x="2958353" y="2621049"/>
            <a:ext cx="682623" cy="357259"/>
          </a:xfrm>
          <a:prstGeom prst="straightConnector1">
            <a:avLst/>
          </a:prstGeom>
          <a:noFill/>
          <a:ln w="2857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2" name="Google Shape;282;p3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938" y="287294"/>
            <a:ext cx="3595685" cy="44625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578" y="1694725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Home</a:t>
            </a:r>
            <a:endParaRPr lang="ko-KR" alt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1844059" y="3448544"/>
            <a:ext cx="817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Path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3882353" y="1746494"/>
            <a:ext cx="7505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/>
              <a:t>Link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Feedback</a:t>
            </a:r>
            <a:endParaRPr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body" idx="1"/>
          </p:nvPr>
        </p:nvSpPr>
        <p:spPr>
          <a:xfrm>
            <a:off x="786150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Update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dirty="0" smtClean="0"/>
              <a:t>기존 </a:t>
            </a:r>
            <a:r>
              <a:rPr lang="en-US" altLang="ko-KR" sz="1200" dirty="0" smtClean="0"/>
              <a:t>DB</a:t>
            </a:r>
            <a:r>
              <a:rPr lang="ko-KR" altLang="en-US" sz="1200" dirty="0" smtClean="0"/>
              <a:t>에 등록된 정보 변경이 어렵다</a:t>
            </a:r>
            <a:r>
              <a:rPr lang="en-US" altLang="ko-KR" sz="1200" dirty="0" smtClean="0"/>
              <a:t>(postman </a:t>
            </a:r>
            <a:r>
              <a:rPr lang="ko-KR" altLang="en-US" sz="1200" dirty="0" smtClean="0"/>
              <a:t>필요</a:t>
            </a:r>
            <a:r>
              <a:rPr lang="en-US" altLang="ko-KR" sz="1200" dirty="0" smtClean="0"/>
              <a:t>)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dirty="0" smtClean="0"/>
              <a:t>이에 관하여 수정 보완이 필요 </a:t>
            </a:r>
            <a:endParaRPr sz="1200" dirty="0"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2"/>
          </p:nvPr>
        </p:nvSpPr>
        <p:spPr>
          <a:xfrm>
            <a:off x="3329989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Pagination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/>
              <a:t>TABLE</a:t>
            </a:r>
            <a:r>
              <a:rPr lang="ko-KR" altLang="en-US" sz="1200" dirty="0" smtClean="0"/>
              <a:t>을 전체 검색은 페이지가 잘 나눠 지지만 조건부 검색을 할 경우 페이지 나누는 기준은 </a:t>
            </a:r>
            <a:r>
              <a:rPr lang="en-US" altLang="ko-KR" sz="1200" dirty="0" smtClean="0"/>
              <a:t>TABLE</a:t>
            </a:r>
            <a:r>
              <a:rPr lang="ko-KR" altLang="en-US" sz="1200" dirty="0" smtClean="0"/>
              <a:t>로 나온다</a:t>
            </a:r>
            <a:endParaRPr sz="1200" dirty="0"/>
          </a:p>
        </p:txBody>
      </p:sp>
      <p:sp>
        <p:nvSpPr>
          <p:cNvPr id="290" name="Google Shape;290;p31"/>
          <p:cNvSpPr txBox="1">
            <a:spLocks noGrp="1"/>
          </p:cNvSpPr>
          <p:nvPr>
            <p:ph type="body" idx="3"/>
          </p:nvPr>
        </p:nvSpPr>
        <p:spPr>
          <a:xfrm>
            <a:off x="5873827" y="1543050"/>
            <a:ext cx="2419800" cy="116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 smtClean="0"/>
              <a:t>Limit DB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/>
              <a:t>DB</a:t>
            </a:r>
            <a:r>
              <a:rPr lang="ko-KR" altLang="en-US" sz="1200" dirty="0" smtClean="0"/>
              <a:t>를 </a:t>
            </a:r>
            <a:r>
              <a:rPr lang="ko-KR" altLang="en-US" sz="1200" dirty="0" smtClean="0"/>
              <a:t>생성시 각 행마다 조건을 붙이지 못해 </a:t>
            </a:r>
            <a:r>
              <a:rPr lang="en-US" altLang="ko-KR" sz="1200" dirty="0" err="1" smtClean="0"/>
              <a:t>notNull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등 의 특이 사항을 제대로 기입되지 못했다</a:t>
            </a:r>
            <a:r>
              <a:rPr lang="en-US" altLang="ko-KR" sz="1200" dirty="0" smtClean="0"/>
              <a:t>.</a:t>
            </a:r>
            <a:endParaRPr sz="1200" dirty="0"/>
          </a:p>
        </p:txBody>
      </p:sp>
      <p:sp>
        <p:nvSpPr>
          <p:cNvPr id="291" name="Google Shape;291;p31"/>
          <p:cNvSpPr txBox="1">
            <a:spLocks noGrp="1"/>
          </p:cNvSpPr>
          <p:nvPr>
            <p:ph type="body" idx="1"/>
          </p:nvPr>
        </p:nvSpPr>
        <p:spPr>
          <a:xfrm>
            <a:off x="786150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Over Table</a:t>
            </a:r>
            <a:endParaRPr lang="en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1200" dirty="0" smtClean="0"/>
              <a:t>초기 기획과는 달리 필요 </a:t>
            </a:r>
            <a:r>
              <a:rPr lang="ko-KR" altLang="en-US" sz="1200" dirty="0" smtClean="0"/>
              <a:t>없는 </a:t>
            </a:r>
            <a:r>
              <a:rPr lang="en-US" altLang="ko-KR" sz="1200" dirty="0" smtClean="0"/>
              <a:t>TABLE</a:t>
            </a:r>
            <a:r>
              <a:rPr lang="ko-KR" altLang="en-US" sz="1200" dirty="0" smtClean="0"/>
              <a:t>을 만들어 의미 없는 공간이 생성되었다</a:t>
            </a:r>
            <a:r>
              <a:rPr lang="en-US" altLang="ko-KR" sz="1200" dirty="0" smtClean="0"/>
              <a:t>.</a:t>
            </a:r>
            <a:endParaRPr sz="1200" dirty="0"/>
          </a:p>
        </p:txBody>
      </p:sp>
      <p:sp>
        <p:nvSpPr>
          <p:cNvPr id="292" name="Google Shape;292;p31"/>
          <p:cNvSpPr txBox="1">
            <a:spLocks noGrp="1"/>
          </p:cNvSpPr>
          <p:nvPr>
            <p:ph type="body" idx="2"/>
          </p:nvPr>
        </p:nvSpPr>
        <p:spPr>
          <a:xfrm>
            <a:off x="3329989" y="3200400"/>
            <a:ext cx="2419800" cy="110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 smtClean="0"/>
              <a:t>Bootstrap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dirty="0" smtClean="0"/>
              <a:t>Footer</a:t>
            </a:r>
            <a:r>
              <a:rPr lang="ko-KR" altLang="en-US" sz="1200" dirty="0" smtClean="0"/>
              <a:t>을 사용함에 있어 호환이 되지 못하여 일부 페이지 오류로 인해 수정하지 못했다</a:t>
            </a:r>
            <a:r>
              <a:rPr lang="en-US" altLang="ko-KR" sz="1200" dirty="0" smtClean="0"/>
              <a:t>.</a:t>
            </a:r>
            <a:endParaRPr sz="1200" dirty="0"/>
          </a:p>
        </p:txBody>
      </p:sp>
      <p:grpSp>
        <p:nvGrpSpPr>
          <p:cNvPr id="294" name="Google Shape;294;p31"/>
          <p:cNvGrpSpPr/>
          <p:nvPr/>
        </p:nvGrpSpPr>
        <p:grpSpPr>
          <a:xfrm>
            <a:off x="867597" y="1347992"/>
            <a:ext cx="251128" cy="244895"/>
            <a:chOff x="616425" y="2329600"/>
            <a:chExt cx="361700" cy="388475"/>
          </a:xfrm>
        </p:grpSpPr>
        <p:sp>
          <p:nvSpPr>
            <p:cNvPr id="295" name="Google Shape;295;p31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6" name="Google Shape;296;p31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8" name="Google Shape;298;p31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299" name="Google Shape;299;p31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0" name="Google Shape;300;p3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1" name="Google Shape;301;p31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2" name="Google Shape;302;p31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06" name="Google Shape;306;p31"/>
          <p:cNvGrpSpPr/>
          <p:nvPr/>
        </p:nvGrpSpPr>
        <p:grpSpPr>
          <a:xfrm>
            <a:off x="904185" y="2991348"/>
            <a:ext cx="178400" cy="256809"/>
            <a:chOff x="6718575" y="2318625"/>
            <a:chExt cx="256950" cy="407375"/>
          </a:xfrm>
        </p:grpSpPr>
        <p:sp>
          <p:nvSpPr>
            <p:cNvPr id="307" name="Google Shape;307;p31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8" name="Google Shape;308;p31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09" name="Google Shape;309;p31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2" name="Google Shape;312;p31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3" name="Google Shape;313;p31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4" name="Google Shape;314;p31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15" name="Google Shape;315;p31"/>
          <p:cNvGrpSpPr/>
          <p:nvPr/>
        </p:nvGrpSpPr>
        <p:grpSpPr>
          <a:xfrm>
            <a:off x="3443182" y="2957059"/>
            <a:ext cx="373724" cy="325507"/>
            <a:chOff x="5233525" y="4954450"/>
            <a:chExt cx="538275" cy="516350"/>
          </a:xfrm>
        </p:grpSpPr>
        <p:sp>
          <p:nvSpPr>
            <p:cNvPr id="316" name="Google Shape;316;p31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7" name="Google Shape;317;p31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8" name="Google Shape;318;p31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27" name="Google Shape;327;p31"/>
          <p:cNvGrpSpPr/>
          <p:nvPr/>
        </p:nvGrpSpPr>
        <p:grpSpPr>
          <a:xfrm>
            <a:off x="3481679" y="1347984"/>
            <a:ext cx="296779" cy="282530"/>
            <a:chOff x="5961125" y="1623900"/>
            <a:chExt cx="427450" cy="448175"/>
          </a:xfrm>
        </p:grpSpPr>
        <p:sp>
          <p:nvSpPr>
            <p:cNvPr id="328" name="Google Shape;328;p31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grpSp>
        <p:nvGrpSpPr>
          <p:cNvPr id="335" name="Google Shape;335;p31"/>
          <p:cNvGrpSpPr/>
          <p:nvPr/>
        </p:nvGrpSpPr>
        <p:grpSpPr>
          <a:xfrm>
            <a:off x="6038252" y="1367195"/>
            <a:ext cx="285791" cy="244138"/>
            <a:chOff x="5972700" y="2330200"/>
            <a:chExt cx="411625" cy="387275"/>
          </a:xfrm>
        </p:grpSpPr>
        <p:sp>
          <p:nvSpPr>
            <p:cNvPr id="336" name="Google Shape;336;p31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0091EA"/>
                </a:solidFill>
              </a:endParaRPr>
            </a:p>
          </p:txBody>
        </p:sp>
      </p:grpSp>
      <p:sp>
        <p:nvSpPr>
          <p:cNvPr id="338" name="Google Shape;338;p3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4"/>
                </a:solidFill>
              </a:rPr>
              <a:t>1.</a:t>
            </a:r>
            <a:endParaRPr sz="6000" dirty="0">
              <a:solidFill>
                <a:schemeClr val="accent4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Basic construct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DB</a:t>
            </a:r>
            <a:r>
              <a:rPr lang="ko-KR" altLang="en-US" dirty="0" smtClean="0"/>
              <a:t>를 통한 자료 저장 및 변경</a:t>
            </a:r>
            <a:endParaRPr dirty="0"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4294967295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6"/>
          <p:cNvSpPr txBox="1">
            <a:spLocks noGrp="1"/>
          </p:cNvSpPr>
          <p:nvPr>
            <p:ph type="ctrTitle" idx="4294967295"/>
          </p:nvPr>
        </p:nvSpPr>
        <p:spPr>
          <a:xfrm>
            <a:off x="699247" y="866166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/>
              <a:t>Thanks!</a:t>
            </a:r>
            <a:endParaRPr sz="6000" b="1" dirty="0"/>
          </a:p>
        </p:txBody>
      </p:sp>
      <p:sp>
        <p:nvSpPr>
          <p:cNvPr id="404" name="Google Shape;404;p36"/>
          <p:cNvSpPr txBox="1">
            <a:spLocks noGrp="1"/>
          </p:cNvSpPr>
          <p:nvPr>
            <p:ph type="subTitle" idx="4294967295"/>
          </p:nvPr>
        </p:nvSpPr>
        <p:spPr>
          <a:xfrm>
            <a:off x="759758" y="2197965"/>
            <a:ext cx="6593700" cy="18428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ko-KR" altLang="en-US" sz="3600" b="1" dirty="0" smtClean="0"/>
              <a:t>감사합니다</a:t>
            </a:r>
            <a:r>
              <a:rPr lang="en-US" altLang="ko-KR" sz="3600" b="1" dirty="0" smtClean="0"/>
              <a:t>!</a:t>
            </a:r>
            <a:endParaRPr lang="en" sz="3600" b="1" dirty="0" smtClean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 b="1" dirty="0" smtClean="0"/>
              <a:t>Any </a:t>
            </a:r>
            <a:r>
              <a:rPr lang="en" sz="2400" b="1" dirty="0"/>
              <a:t>questions?</a:t>
            </a:r>
            <a:endParaRPr sz="2400" b="1" dirty="0"/>
          </a:p>
        </p:txBody>
      </p:sp>
      <p:sp>
        <p:nvSpPr>
          <p:cNvPr id="406" name="Google Shape;406;p36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sp>
        <p:nvSpPr>
          <p:cNvPr id="6" name="직사각형 5"/>
          <p:cNvSpPr/>
          <p:nvPr/>
        </p:nvSpPr>
        <p:spPr>
          <a:xfrm>
            <a:off x="1101292" y="2842481"/>
            <a:ext cx="1080053" cy="137909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client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782981" y="1463311"/>
            <a:ext cx="1142958" cy="576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manager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473687" y="2459627"/>
            <a:ext cx="1517374" cy="5764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DB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6023110" y="3882607"/>
            <a:ext cx="1782421" cy="576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search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526732" y="2882389"/>
            <a:ext cx="901149" cy="13391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App(</a:t>
            </a:r>
            <a:r>
              <a:rPr lang="en-US" altLang="ko-KR" dirty="0" err="1" smtClean="0"/>
              <a:t>wep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868597" y="1619166"/>
            <a:ext cx="1154513" cy="57647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app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" name="오른쪽 화살표 3"/>
          <p:cNvSpPr/>
          <p:nvPr/>
        </p:nvSpPr>
        <p:spPr>
          <a:xfrm>
            <a:off x="2358890" y="2983703"/>
            <a:ext cx="1040294" cy="33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input</a:t>
            </a:r>
            <a:endParaRPr lang="ko-KR" altLang="en-US" sz="1100" dirty="0"/>
          </a:p>
        </p:txBody>
      </p:sp>
      <p:sp>
        <p:nvSpPr>
          <p:cNvPr id="16" name="오른쪽 화살표 15"/>
          <p:cNvSpPr/>
          <p:nvPr/>
        </p:nvSpPr>
        <p:spPr>
          <a:xfrm>
            <a:off x="4555429" y="2844423"/>
            <a:ext cx="1837079" cy="33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serve</a:t>
            </a:r>
            <a:endParaRPr lang="ko-KR" altLang="en-US" sz="1100" dirty="0"/>
          </a:p>
        </p:txBody>
      </p:sp>
      <p:sp>
        <p:nvSpPr>
          <p:cNvPr id="15" name="왼쪽 화살표 14"/>
          <p:cNvSpPr/>
          <p:nvPr/>
        </p:nvSpPr>
        <p:spPr>
          <a:xfrm rot="16200000">
            <a:off x="6939841" y="3304994"/>
            <a:ext cx="703843" cy="3329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check</a:t>
            </a:r>
            <a:endParaRPr lang="ko-KR" altLang="en-US" sz="1050" dirty="0"/>
          </a:p>
        </p:txBody>
      </p:sp>
      <p:sp>
        <p:nvSpPr>
          <p:cNvPr id="20" name="왼쪽 화살표 19"/>
          <p:cNvSpPr/>
          <p:nvPr/>
        </p:nvSpPr>
        <p:spPr>
          <a:xfrm>
            <a:off x="4555429" y="3767800"/>
            <a:ext cx="1394798" cy="332960"/>
          </a:xfrm>
          <a:prstGeom prst="lef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operate</a:t>
            </a:r>
            <a:endParaRPr lang="ko-KR" altLang="en-US" sz="1050" dirty="0"/>
          </a:p>
        </p:txBody>
      </p:sp>
      <p:sp>
        <p:nvSpPr>
          <p:cNvPr id="21" name="왼쪽 화살표 20"/>
          <p:cNvSpPr/>
          <p:nvPr/>
        </p:nvSpPr>
        <p:spPr>
          <a:xfrm>
            <a:off x="2358889" y="3766856"/>
            <a:ext cx="995571" cy="3329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output</a:t>
            </a:r>
            <a:endParaRPr lang="ko-KR" altLang="en-US" sz="1050" dirty="0"/>
          </a:p>
        </p:txBody>
      </p:sp>
      <p:sp>
        <p:nvSpPr>
          <p:cNvPr id="22" name="오른쪽 화살표 21"/>
          <p:cNvSpPr/>
          <p:nvPr/>
        </p:nvSpPr>
        <p:spPr>
          <a:xfrm>
            <a:off x="4109033" y="1656472"/>
            <a:ext cx="576470" cy="334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input</a:t>
            </a:r>
            <a:endParaRPr lang="ko-KR" altLang="en-US" sz="1100" dirty="0"/>
          </a:p>
        </p:txBody>
      </p:sp>
      <p:sp>
        <p:nvSpPr>
          <p:cNvPr id="23" name="오른쪽 화살표 22"/>
          <p:cNvSpPr/>
          <p:nvPr/>
        </p:nvSpPr>
        <p:spPr>
          <a:xfrm rot="2560356">
            <a:off x="6083095" y="1936309"/>
            <a:ext cx="863941" cy="33408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operate</a:t>
            </a:r>
            <a:endParaRPr lang="ko-KR" altLang="en-US" sz="1100" dirty="0"/>
          </a:p>
        </p:txBody>
      </p:sp>
      <p:sp>
        <p:nvSpPr>
          <p:cNvPr id="25" name="Google Shape;110;p17"/>
          <p:cNvSpPr txBox="1">
            <a:spLocks/>
          </p:cNvSpPr>
          <p:nvPr/>
        </p:nvSpPr>
        <p:spPr>
          <a:xfrm>
            <a:off x="611418" y="615328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 smtClean="0">
                <a:solidFill>
                  <a:schemeClr val="accent6">
                    <a:lumMod val="50000"/>
                  </a:schemeClr>
                </a:solidFill>
              </a:rPr>
              <a:t>APP </a:t>
            </a:r>
            <a:r>
              <a:rPr lang="ko-KR" altLang="en-US" sz="2000" dirty="0" smtClean="0">
                <a:solidFill>
                  <a:schemeClr val="accent6">
                    <a:lumMod val="50000"/>
                  </a:schemeClr>
                </a:solidFill>
              </a:rPr>
              <a:t>구동 구조</a:t>
            </a:r>
            <a:endParaRPr lang="en-US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1129162" y="1518244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App</a:t>
            </a:r>
            <a:r>
              <a:rPr lang="ko-KR" altLang="en-US" dirty="0" smtClean="0"/>
              <a:t>을 통하여 </a:t>
            </a:r>
            <a:r>
              <a:rPr lang="en-US" altLang="ko-KR" dirty="0" smtClean="0"/>
              <a:t>DB</a:t>
            </a:r>
            <a:r>
              <a:rPr lang="ko-KR" altLang="en-US" dirty="0" smtClean="0"/>
              <a:t>에 저장된 내용을 기반으로 </a:t>
            </a:r>
            <a:r>
              <a:rPr lang="en-US" altLang="ko-KR" dirty="0" smtClean="0"/>
              <a:t>App</a:t>
            </a:r>
            <a:r>
              <a:rPr lang="ko-KR" altLang="en-US" dirty="0" smtClean="0"/>
              <a:t>에 정보가 확인 가능하게 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" dirty="0" smtClean="0"/>
              <a:t> </a:t>
            </a:r>
            <a:r>
              <a:rPr lang="en" b="1" dirty="0" smtClean="0">
                <a:solidFill>
                  <a:schemeClr val="accent1"/>
                </a:solidFill>
              </a:rPr>
              <a:t>DB</a:t>
            </a:r>
            <a:r>
              <a:rPr lang="ko-KR" altLang="en-US" b="1" dirty="0" smtClean="0">
                <a:solidFill>
                  <a:schemeClr val="accent1"/>
                </a:solidFill>
              </a:rPr>
              <a:t>에서 모든 정보를 받아와 </a:t>
            </a:r>
            <a:r>
              <a:rPr lang="en-US" altLang="ko-KR" b="1" dirty="0" smtClean="0">
                <a:solidFill>
                  <a:schemeClr val="accent1"/>
                </a:solidFill>
              </a:rPr>
              <a:t>App</a:t>
            </a:r>
            <a:r>
              <a:rPr lang="ko-KR" altLang="en-US" b="1" dirty="0" smtClean="0">
                <a:solidFill>
                  <a:schemeClr val="accent1"/>
                </a:solidFill>
              </a:rPr>
              <a:t>을 구성</a:t>
            </a:r>
            <a:r>
              <a:rPr lang="en" dirty="0" smtClean="0"/>
              <a:t> </a:t>
            </a:r>
            <a:r>
              <a:rPr lang="ko-KR" altLang="en-US" dirty="0" smtClean="0"/>
              <a:t>컴퓨터 서버로부터 </a:t>
            </a:r>
            <a:r>
              <a:rPr lang="en-US" altLang="ko-KR" b="1" dirty="0" smtClean="0">
                <a:solidFill>
                  <a:srgbClr val="0091EA"/>
                </a:solidFill>
              </a:rPr>
              <a:t>CRUD</a:t>
            </a:r>
            <a:r>
              <a:rPr lang="ko-KR" altLang="en-US" dirty="0" smtClean="0"/>
              <a:t>를 진행</a:t>
            </a:r>
            <a:endParaRPr dirty="0"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61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/>
          <p:nvPr/>
        </p:nvSpPr>
        <p:spPr>
          <a:xfrm>
            <a:off x="387175" y="327675"/>
            <a:ext cx="2572500" cy="2496900"/>
          </a:xfrm>
          <a:prstGeom prst="ellipse">
            <a:avLst/>
          </a:prstGeom>
          <a:noFill/>
          <a:ln w="9525" cap="flat" cmpd="sng">
            <a:solidFill>
              <a:srgbClr val="ECEFF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rPr>
              <a:t>Want big impact?</a:t>
            </a:r>
            <a:endParaRPr sz="1800" b="1">
              <a:solidFill>
                <a:schemeClr val="accent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big image.</a:t>
            </a:r>
            <a:endParaRPr sz="18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62" name="Google Shape;162;p22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579" y="181535"/>
            <a:ext cx="2459691" cy="49010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126442" y="544606"/>
            <a:ext cx="1996888" cy="894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STS</a:t>
            </a:r>
            <a:r>
              <a:rPr lang="ko-KR" altLang="en-US" dirty="0" smtClean="0"/>
              <a:t>를 통해 </a:t>
            </a:r>
            <a:r>
              <a:rPr lang="en-US" altLang="ko-KR" dirty="0" smtClean="0"/>
              <a:t>TABLE </a:t>
            </a:r>
            <a:r>
              <a:rPr lang="ko-KR" altLang="en-US" dirty="0" smtClean="0"/>
              <a:t>및 </a:t>
            </a:r>
            <a:r>
              <a:rPr lang="en-US" altLang="ko-KR" dirty="0" smtClean="0"/>
              <a:t>DB</a:t>
            </a:r>
            <a:r>
              <a:rPr lang="ko-KR" altLang="en-US" dirty="0" smtClean="0"/>
              <a:t>를 설정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437531" y="3388349"/>
            <a:ext cx="1996888" cy="894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Repository</a:t>
            </a:r>
            <a:r>
              <a:rPr lang="ko-KR" altLang="en-US" dirty="0" smtClean="0"/>
              <a:t>를</a:t>
            </a:r>
            <a:r>
              <a:rPr lang="en-US" altLang="ko-KR" dirty="0" smtClean="0"/>
              <a:t> </a:t>
            </a:r>
            <a:r>
              <a:rPr lang="ko-KR" altLang="en-US" dirty="0" smtClean="0"/>
              <a:t>통해 </a:t>
            </a:r>
            <a:r>
              <a:rPr lang="en-US" altLang="ko-KR" dirty="0" smtClean="0"/>
              <a:t>control, service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6442" y="1438836"/>
            <a:ext cx="3084419" cy="6383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3270" y="4282579"/>
            <a:ext cx="5785318" cy="700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55454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Bootstrap </a:t>
            </a:r>
            <a:r>
              <a:rPr lang="ko-KR" altLang="en-US" dirty="0" smtClean="0"/>
              <a:t>활용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4" y="1080051"/>
            <a:ext cx="5097787" cy="237876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516" y="2369982"/>
            <a:ext cx="1605276" cy="2379869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5552661" y="2941983"/>
            <a:ext cx="1305339" cy="675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6886" y="3617843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반응형앱을</a:t>
            </a:r>
            <a:r>
              <a:rPr lang="ko-KR" altLang="en-US" dirty="0" smtClean="0"/>
              <a:t> 구성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696817" y="1202415"/>
            <a:ext cx="2266122" cy="175811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6" idx="3"/>
          </p:cNvCxnSpPr>
          <p:nvPr/>
        </p:nvCxnSpPr>
        <p:spPr>
          <a:xfrm>
            <a:off x="4962939" y="1290321"/>
            <a:ext cx="834887" cy="348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930348" y="1305339"/>
            <a:ext cx="21082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각 페이지는 </a:t>
            </a:r>
            <a:r>
              <a:rPr lang="en-US" altLang="ko-KR" dirty="0" smtClean="0"/>
              <a:t>html</a:t>
            </a:r>
            <a:r>
              <a:rPr lang="ko-KR" altLang="en-US" dirty="0" smtClean="0"/>
              <a:t>로 연결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55454" y="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Svelte </a:t>
            </a:r>
            <a:r>
              <a:rPr lang="ko-KR" altLang="en-US" dirty="0" smtClean="0"/>
              <a:t>컴포넌트</a:t>
            </a:r>
            <a:endParaRPr dirty="0"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705" y="1023953"/>
            <a:ext cx="5367132" cy="39747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9966" y="1245704"/>
            <a:ext cx="26068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App </a:t>
            </a:r>
            <a:r>
              <a:rPr lang="ko-KR" altLang="en-US" dirty="0" smtClean="0"/>
              <a:t>안에 </a:t>
            </a:r>
            <a:r>
              <a:rPr lang="en-US" altLang="ko-KR" dirty="0" smtClean="0"/>
              <a:t>svelte</a:t>
            </a:r>
            <a:r>
              <a:rPr lang="ko-KR" altLang="en-US" dirty="0" smtClean="0"/>
              <a:t>를 활용한 구성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4525617" y="1666125"/>
            <a:ext cx="3339548" cy="95780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25617" y="2802835"/>
            <a:ext cx="3339548" cy="682487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25617" y="3717236"/>
            <a:ext cx="3339548" cy="849950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1"/>
          </p:cNvCxnSpPr>
          <p:nvPr/>
        </p:nvCxnSpPr>
        <p:spPr>
          <a:xfrm flipH="1">
            <a:off x="2849217" y="2145028"/>
            <a:ext cx="1676400" cy="999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2849217" y="3145009"/>
            <a:ext cx="1676400" cy="41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2849217" y="3238157"/>
            <a:ext cx="1676400" cy="904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80052" y="2899553"/>
            <a:ext cx="1600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각각의 </a:t>
            </a:r>
            <a:r>
              <a:rPr lang="en-US" altLang="ko-KR" dirty="0" smtClean="0"/>
              <a:t>Table</a:t>
            </a:r>
            <a:r>
              <a:rPr lang="ko-KR" altLang="en-US" dirty="0" smtClean="0"/>
              <a:t>에서 작용하여 구성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038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94" y="181534"/>
            <a:ext cx="2786342" cy="37049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540" y="2366682"/>
            <a:ext cx="2654130" cy="21761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39036" y="1069041"/>
            <a:ext cx="12025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mtClean="0"/>
              <a:t>DB</a:t>
            </a:r>
            <a:r>
              <a:rPr lang="ko-KR" altLang="en-US" dirty="0" smtClean="0"/>
              <a:t>와의 연결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28787" y="2696135"/>
            <a:ext cx="18405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연결 </a:t>
            </a:r>
            <a:r>
              <a:rPr lang="ko-KR" altLang="en-US" smtClean="0"/>
              <a:t>된 </a:t>
            </a:r>
            <a:r>
              <a:rPr lang="en-US" altLang="ko-KR" dirty="0" smtClean="0"/>
              <a:t>DB </a:t>
            </a:r>
            <a:r>
              <a:rPr lang="ko-KR" altLang="en-US" dirty="0" smtClean="0"/>
              <a:t>불러오기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14247" y="2366682"/>
            <a:ext cx="14911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이미지 슬라이드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8574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</TotalTime>
  <Words>587</Words>
  <Application>Microsoft Office PowerPoint</Application>
  <PresentationFormat>화면 슬라이드 쇼(16:9)</PresentationFormat>
  <Paragraphs>156</Paragraphs>
  <Slides>30</Slides>
  <Notes>24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6" baseType="lpstr">
      <vt:lpstr>Arial</vt:lpstr>
      <vt:lpstr>Source Sans Pro</vt:lpstr>
      <vt:lpstr>Calibri</vt:lpstr>
      <vt:lpstr>Roboto Slab</vt:lpstr>
      <vt:lpstr>맑은 고딕</vt:lpstr>
      <vt:lpstr>Cordelia template</vt:lpstr>
      <vt:lpstr>This is   Museum App-web  presentation</vt:lpstr>
      <vt:lpstr>Hello!</vt:lpstr>
      <vt:lpstr>1. Basic construct</vt:lpstr>
      <vt:lpstr>PowerPoint 프레젠테이션</vt:lpstr>
      <vt:lpstr>PowerPoint 프레젠테이션</vt:lpstr>
      <vt:lpstr>PowerPoint 프레젠테이션</vt:lpstr>
      <vt:lpstr>Bootstrap 활용</vt:lpstr>
      <vt:lpstr>Svelte 컴포넌트</vt:lpstr>
      <vt:lpstr>PowerPoint 프레젠테이션</vt:lpstr>
      <vt:lpstr>박물관 소개</vt:lpstr>
      <vt:lpstr>박물관 내역</vt:lpstr>
      <vt:lpstr>PowerPoint 프레젠테이션</vt:lpstr>
      <vt:lpstr>유물 검색 – 조건부 Read, 정보 확인</vt:lpstr>
      <vt:lpstr>DB의 정보가 많을 경우 페이지 나누기</vt:lpstr>
      <vt:lpstr>DB에서 이미지 주소 및 내용을 받아 표시</vt:lpstr>
      <vt:lpstr>PowerPoint 프레젠테이션</vt:lpstr>
      <vt:lpstr>DB의 PK를 이용한 컴포넌트 </vt:lpstr>
      <vt:lpstr>Event, Exhibition PK 읽어 Read하기</vt:lpstr>
      <vt:lpstr>게시판 </vt:lpstr>
      <vt:lpstr>게시내용 확인 및 글쓰기 </vt:lpstr>
      <vt:lpstr>PowerPoint 프레젠테이션</vt:lpstr>
      <vt:lpstr>게시글 작성</vt:lpstr>
      <vt:lpstr>Mall 파트</vt:lpstr>
      <vt:lpstr>MANAGER APP</vt:lpstr>
      <vt:lpstr>PowerPoint 프레젠테이션</vt:lpstr>
      <vt:lpstr>Manage App</vt:lpstr>
      <vt:lpstr>PowerPoint 프레젠테이션</vt:lpstr>
      <vt:lpstr>Router</vt:lpstr>
      <vt:lpstr>Feedback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  Museum App-web  presentation</dc:title>
  <dc:creator>KB</dc:creator>
  <cp:lastModifiedBy>KB</cp:lastModifiedBy>
  <cp:revision>20</cp:revision>
  <dcterms:modified xsi:type="dcterms:W3CDTF">2022-08-22T00:22:40Z</dcterms:modified>
</cp:coreProperties>
</file>